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59"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6FB1EA0-A52E-452B-B63B-0A2E92D23A6D}" type="datetimeFigureOut">
              <a:rPr lang="en-US" smtClean="0"/>
              <a:t>5/5/2018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2FA259-9F18-497C-98AE-6BEF66AEC7A7}" type="slidenum">
              <a:rPr lang="en-US" smtClean="0"/>
              <a:t>‹#›</a:t>
            </a:fld>
            <a:endParaRPr lang="en-US"/>
          </a:p>
        </p:txBody>
      </p:sp>
    </p:spTree>
    <p:extLst>
      <p:ext uri="{BB962C8B-B14F-4D97-AF65-F5344CB8AC3E}">
        <p14:creationId xmlns:p14="http://schemas.microsoft.com/office/powerpoint/2010/main" val="7985525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6FB1EA0-A52E-452B-B63B-0A2E92D23A6D}" type="datetimeFigureOut">
              <a:rPr lang="en-US" smtClean="0"/>
              <a:t>5/5/2018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2FA259-9F18-497C-98AE-6BEF66AEC7A7}" type="slidenum">
              <a:rPr lang="en-US" smtClean="0"/>
              <a:t>‹#›</a:t>
            </a:fld>
            <a:endParaRPr lang="en-US"/>
          </a:p>
        </p:txBody>
      </p:sp>
    </p:spTree>
    <p:extLst>
      <p:ext uri="{BB962C8B-B14F-4D97-AF65-F5344CB8AC3E}">
        <p14:creationId xmlns:p14="http://schemas.microsoft.com/office/powerpoint/2010/main" val="1978293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6FB1EA0-A52E-452B-B63B-0A2E92D23A6D}" type="datetimeFigureOut">
              <a:rPr lang="en-US" smtClean="0"/>
              <a:t>5/5/2018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2FA259-9F18-497C-98AE-6BEF66AEC7A7}" type="slidenum">
              <a:rPr lang="en-US" smtClean="0"/>
              <a:t>‹#›</a:t>
            </a:fld>
            <a:endParaRPr lang="en-US"/>
          </a:p>
        </p:txBody>
      </p:sp>
    </p:spTree>
    <p:extLst>
      <p:ext uri="{BB962C8B-B14F-4D97-AF65-F5344CB8AC3E}">
        <p14:creationId xmlns:p14="http://schemas.microsoft.com/office/powerpoint/2010/main" val="28081750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6FB1EA0-A52E-452B-B63B-0A2E92D23A6D}" type="datetimeFigureOut">
              <a:rPr lang="en-US" smtClean="0"/>
              <a:t>5/5/2018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2FA259-9F18-497C-98AE-6BEF66AEC7A7}" type="slidenum">
              <a:rPr lang="en-US" smtClean="0"/>
              <a:t>‹#›</a:t>
            </a:fld>
            <a:endParaRPr lang="en-US"/>
          </a:p>
        </p:txBody>
      </p:sp>
    </p:spTree>
    <p:extLst>
      <p:ext uri="{BB962C8B-B14F-4D97-AF65-F5344CB8AC3E}">
        <p14:creationId xmlns:p14="http://schemas.microsoft.com/office/powerpoint/2010/main" val="36918740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FB1EA0-A52E-452B-B63B-0A2E92D23A6D}" type="datetimeFigureOut">
              <a:rPr lang="en-US" smtClean="0"/>
              <a:t>5/5/2018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2FA259-9F18-497C-98AE-6BEF66AEC7A7}" type="slidenum">
              <a:rPr lang="en-US" smtClean="0"/>
              <a:t>‹#›</a:t>
            </a:fld>
            <a:endParaRPr lang="en-US"/>
          </a:p>
        </p:txBody>
      </p:sp>
    </p:spTree>
    <p:extLst>
      <p:ext uri="{BB962C8B-B14F-4D97-AF65-F5344CB8AC3E}">
        <p14:creationId xmlns:p14="http://schemas.microsoft.com/office/powerpoint/2010/main" val="5431379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6FB1EA0-A52E-452B-B63B-0A2E92D23A6D}" type="datetimeFigureOut">
              <a:rPr lang="en-US" smtClean="0"/>
              <a:t>5/5/2018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2FA259-9F18-497C-98AE-6BEF66AEC7A7}" type="slidenum">
              <a:rPr lang="en-US" smtClean="0"/>
              <a:t>‹#›</a:t>
            </a:fld>
            <a:endParaRPr lang="en-US"/>
          </a:p>
        </p:txBody>
      </p:sp>
    </p:spTree>
    <p:extLst>
      <p:ext uri="{BB962C8B-B14F-4D97-AF65-F5344CB8AC3E}">
        <p14:creationId xmlns:p14="http://schemas.microsoft.com/office/powerpoint/2010/main" val="3511400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6FB1EA0-A52E-452B-B63B-0A2E92D23A6D}" type="datetimeFigureOut">
              <a:rPr lang="en-US" smtClean="0"/>
              <a:t>5/5/2018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D2FA259-9F18-497C-98AE-6BEF66AEC7A7}" type="slidenum">
              <a:rPr lang="en-US" smtClean="0"/>
              <a:t>‹#›</a:t>
            </a:fld>
            <a:endParaRPr lang="en-US"/>
          </a:p>
        </p:txBody>
      </p:sp>
    </p:spTree>
    <p:extLst>
      <p:ext uri="{BB962C8B-B14F-4D97-AF65-F5344CB8AC3E}">
        <p14:creationId xmlns:p14="http://schemas.microsoft.com/office/powerpoint/2010/main" val="13622078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6FB1EA0-A52E-452B-B63B-0A2E92D23A6D}" type="datetimeFigureOut">
              <a:rPr lang="en-US" smtClean="0"/>
              <a:t>5/5/2018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D2FA259-9F18-497C-98AE-6BEF66AEC7A7}" type="slidenum">
              <a:rPr lang="en-US" smtClean="0"/>
              <a:t>‹#›</a:t>
            </a:fld>
            <a:endParaRPr lang="en-US"/>
          </a:p>
        </p:txBody>
      </p:sp>
    </p:spTree>
    <p:extLst>
      <p:ext uri="{BB962C8B-B14F-4D97-AF65-F5344CB8AC3E}">
        <p14:creationId xmlns:p14="http://schemas.microsoft.com/office/powerpoint/2010/main" val="12825798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FB1EA0-A52E-452B-B63B-0A2E92D23A6D}" type="datetimeFigureOut">
              <a:rPr lang="en-US" smtClean="0"/>
              <a:t>5/5/2018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D2FA259-9F18-497C-98AE-6BEF66AEC7A7}" type="slidenum">
              <a:rPr lang="en-US" smtClean="0"/>
              <a:t>‹#›</a:t>
            </a:fld>
            <a:endParaRPr lang="en-US"/>
          </a:p>
        </p:txBody>
      </p:sp>
    </p:spTree>
    <p:extLst>
      <p:ext uri="{BB962C8B-B14F-4D97-AF65-F5344CB8AC3E}">
        <p14:creationId xmlns:p14="http://schemas.microsoft.com/office/powerpoint/2010/main" val="11423272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FB1EA0-A52E-452B-B63B-0A2E92D23A6D}" type="datetimeFigureOut">
              <a:rPr lang="en-US" smtClean="0"/>
              <a:t>5/5/2018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2FA259-9F18-497C-98AE-6BEF66AEC7A7}" type="slidenum">
              <a:rPr lang="en-US" smtClean="0"/>
              <a:t>‹#›</a:t>
            </a:fld>
            <a:endParaRPr lang="en-US"/>
          </a:p>
        </p:txBody>
      </p:sp>
    </p:spTree>
    <p:extLst>
      <p:ext uri="{BB962C8B-B14F-4D97-AF65-F5344CB8AC3E}">
        <p14:creationId xmlns:p14="http://schemas.microsoft.com/office/powerpoint/2010/main" val="4844944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FB1EA0-A52E-452B-B63B-0A2E92D23A6D}" type="datetimeFigureOut">
              <a:rPr lang="en-US" smtClean="0"/>
              <a:t>5/5/2018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2FA259-9F18-497C-98AE-6BEF66AEC7A7}" type="slidenum">
              <a:rPr lang="en-US" smtClean="0"/>
              <a:t>‹#›</a:t>
            </a:fld>
            <a:endParaRPr lang="en-US"/>
          </a:p>
        </p:txBody>
      </p:sp>
    </p:spTree>
    <p:extLst>
      <p:ext uri="{BB962C8B-B14F-4D97-AF65-F5344CB8AC3E}">
        <p14:creationId xmlns:p14="http://schemas.microsoft.com/office/powerpoint/2010/main" val="34051260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FB1EA0-A52E-452B-B63B-0A2E92D23A6D}" type="datetimeFigureOut">
              <a:rPr lang="en-US" smtClean="0"/>
              <a:t>5/5/2018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2FA259-9F18-497C-98AE-6BEF66AEC7A7}" type="slidenum">
              <a:rPr lang="en-US" smtClean="0"/>
              <a:t>‹#›</a:t>
            </a:fld>
            <a:endParaRPr lang="en-US"/>
          </a:p>
        </p:txBody>
      </p:sp>
    </p:spTree>
    <p:extLst>
      <p:ext uri="{BB962C8B-B14F-4D97-AF65-F5344CB8AC3E}">
        <p14:creationId xmlns:p14="http://schemas.microsoft.com/office/powerpoint/2010/main" val="39874177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haykuhialberty.wordpress.com/2018/03/23/%D5%A2%D5%B6%D5%A1%D5%BA%D5%A1%D5%B0%D5%BA%D5%A1%D5%B6%D5%A1%D5%AF%D5%A1%D5%B6-%D5%B3%D5%A1%D5%B4%D5%A2%D5%A1%D6%80%D5%A1%D5%B5%D5%AB%D5%B6-%D5%B6%D5%A1%D5%AD%D5%A1%D5%A3%D5%AE%D5%A5%D6%80/" TargetMode="External"/><Relationship Id="rId7" Type="http://schemas.openxmlformats.org/officeDocument/2006/relationships/hyperlink" Target="https://hasmiktiezerq.wordpress.com/2018/03/14/%D5%A2%D5%B6%D5%A1%D5%BA%D5%A1%D5%B0%D5%BA%D5%A1%D5%B6%D5%A1%D5%AF%D5%A1%D5%B6-%D5%BD%D5%BF%D5%B8%D6%82%D5%A3%D5%A1%D5%BF%D5%A5%D5%BD%D5%AB-%D5%B6%D5%A1%D5%AD%D5%A1%D5%A3%D5%AE%D5%A5%D6%80/" TargetMode="External"/><Relationship Id="rId2" Type="http://schemas.openxmlformats.org/officeDocument/2006/relationships/hyperlink" Target="https://gardenhillmskh.wordpress.com/" TargetMode="External"/><Relationship Id="rId1" Type="http://schemas.openxmlformats.org/officeDocument/2006/relationships/slideLayout" Target="../slideLayouts/slideLayout2.xml"/><Relationship Id="rId6" Type="http://schemas.openxmlformats.org/officeDocument/2006/relationships/hyperlink" Target="https://haykuhialberty.wordpress.com/2018/03/23/%D5%B7%D5%A1%D5%A4%D6%80%D5%AC%D5%B8%D6%82-%D5%BB%D6%80%D5%A1%D5%B6%D6%81%D6%84-%D5%A2%D5%AB%D5%B8%D5%AC%D5%B3%D5%A1%D5%AF%D5%9D-%D5%A2%D5%B6%D5%A1%D5%BA%D5%A1%D5%B0%D5%BA%D5%A1%D5%B6%D5%A1%D5%AF/" TargetMode="External"/><Relationship Id="rId5" Type="http://schemas.openxmlformats.org/officeDocument/2006/relationships/hyperlink" Target="https://zangimskh.wordpress.com/2017/09/29/%D5%A3%D5%A5%D5%BF%D5%A8-%D5%B0%D5%A1%D5%B4%D5%A1%D5%B5%D5%B6%D6%84%D5%B8%D6%82%D5%B4/" TargetMode="External"/><Relationship Id="rId4" Type="http://schemas.openxmlformats.org/officeDocument/2006/relationships/hyperlink" Target="https://qnersisyan.wordpress.com/2018/01/30/%D5%AE%D5%A1%D5%BC%D5%A5%D6%80%D5%A8-%D5%B8%D6%80%D5%BA%D5%A5%D5%BD-%D5%A2%D5%B6%D5%B8%D6%82%D5%A9%D5%B5%D5%A1%D5%B6-%D5%B0%D5%B8%D6%82%D5%B7%D5%A1%D6%80%D5%B1%D5%A1%D5%B6%D5%B6%D5%A5%D6%80-%D5%BD/" TargetMode="External"/></Relationships>
</file>

<file path=ppt/slides/_rels/slide6.xml.rels><?xml version="1.0" encoding="UTF-8" standalone="yes"?>
<Relationships xmlns="http://schemas.openxmlformats.org/package/2006/relationships"><Relationship Id="rId2" Type="http://schemas.openxmlformats.org/officeDocument/2006/relationships/hyperlink" Target="http://eco.mskh.am/?page_id=8"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51774" y="1846872"/>
            <a:ext cx="10882648" cy="4401205"/>
          </a:xfrm>
          <a:prstGeom prst="rect">
            <a:avLst/>
          </a:prstGeom>
        </p:spPr>
        <p:txBody>
          <a:bodyPr wrap="square">
            <a:spAutoFit/>
          </a:bodyPr>
          <a:lstStyle/>
          <a:p>
            <a:r>
              <a:rPr lang="hy-AM" sz="4000" b="1" i="0" dirty="0" smtClean="0">
                <a:solidFill>
                  <a:srgbClr val="474747"/>
                </a:solidFill>
                <a:effectLst/>
                <a:latin typeface="opensansregular"/>
              </a:rPr>
              <a:t>ԲՆԱՊԱՀՊԱՆԱԿԱՆ ՀԱՆՐԱԿՐԹԱԿԱՆ ՆԱԽԱԳԾԵՐԻ ԱՄԵՆԱՄՅԱ 8-ՐԴ ՍՏՈՒԳԱՏԵՍ</a:t>
            </a:r>
            <a:endParaRPr lang="en-US" sz="4000" b="1" i="0" dirty="0" smtClean="0">
              <a:solidFill>
                <a:srgbClr val="474747"/>
              </a:solidFill>
              <a:effectLst/>
              <a:latin typeface="opensansregular"/>
            </a:endParaRPr>
          </a:p>
          <a:p>
            <a:endParaRPr lang="en-US" sz="4000" b="1" i="0" dirty="0" smtClean="0">
              <a:solidFill>
                <a:srgbClr val="474747"/>
              </a:solidFill>
              <a:effectLst/>
              <a:latin typeface="opensansregular"/>
            </a:endParaRPr>
          </a:p>
          <a:p>
            <a:r>
              <a:rPr lang="en-US" sz="4000" b="1" i="0" dirty="0" smtClean="0">
                <a:solidFill>
                  <a:srgbClr val="474747"/>
                </a:solidFill>
                <a:effectLst/>
                <a:latin typeface="opensansregular"/>
              </a:rPr>
              <a:t>THE 8th ANNUAL REVIEW OF ENVIRONMENTAL </a:t>
            </a:r>
            <a:r>
              <a:rPr lang="en-US" sz="4000" b="1" dirty="0" smtClean="0">
                <a:solidFill>
                  <a:srgbClr val="474747"/>
                </a:solidFill>
                <a:latin typeface="opensansregular"/>
              </a:rPr>
              <a:t>PUBLIC EDUCATIONAL </a:t>
            </a:r>
            <a:r>
              <a:rPr lang="en-US" sz="4000" b="1" i="0" dirty="0" smtClean="0">
                <a:solidFill>
                  <a:srgbClr val="474747"/>
                </a:solidFill>
                <a:effectLst/>
                <a:latin typeface="opensansregular"/>
              </a:rPr>
              <a:t>PROJECTS </a:t>
            </a:r>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60031" y="155083"/>
            <a:ext cx="2238375" cy="1447800"/>
          </a:xfrm>
          <a:prstGeom prst="rect">
            <a:avLst/>
          </a:prstGeom>
        </p:spPr>
      </p:pic>
    </p:spTree>
    <p:extLst>
      <p:ext uri="{BB962C8B-B14F-4D97-AF65-F5344CB8AC3E}">
        <p14:creationId xmlns:p14="http://schemas.microsoft.com/office/powerpoint/2010/main" val="20996528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31820" y="759852"/>
            <a:ext cx="11758410" cy="6309420"/>
          </a:xfrm>
          <a:prstGeom prst="rect">
            <a:avLst/>
          </a:prstGeom>
        </p:spPr>
        <p:txBody>
          <a:bodyPr wrap="square">
            <a:spAutoFit/>
          </a:bodyPr>
          <a:lstStyle/>
          <a:p>
            <a:r>
              <a:rPr lang="hy-AM" sz="3600" b="1" i="0" dirty="0" smtClean="0">
                <a:solidFill>
                  <a:srgbClr val="474747"/>
                </a:solidFill>
                <a:effectLst/>
                <a:latin typeface="opensansregular"/>
              </a:rPr>
              <a:t>Նախագիծ</a:t>
            </a:r>
            <a:r>
              <a:rPr lang="en-US" sz="3600" b="1" dirty="0" smtClean="0">
                <a:solidFill>
                  <a:srgbClr val="474747"/>
                </a:solidFill>
                <a:latin typeface="opensansregular"/>
              </a:rPr>
              <a:t>-Project</a:t>
            </a:r>
            <a:endParaRPr lang="hy-AM" sz="3600" b="0" i="0" dirty="0" smtClean="0">
              <a:solidFill>
                <a:srgbClr val="474747"/>
              </a:solidFill>
              <a:effectLst/>
              <a:latin typeface="opensansregular"/>
            </a:endParaRPr>
          </a:p>
          <a:p>
            <a:endParaRPr lang="hy-AM" sz="3600" b="0" i="0" dirty="0" smtClean="0">
              <a:solidFill>
                <a:srgbClr val="474747"/>
              </a:solidFill>
              <a:effectLst/>
              <a:latin typeface="opensansregular"/>
            </a:endParaRPr>
          </a:p>
          <a:p>
            <a:r>
              <a:rPr lang="hy-AM" sz="3600" b="0" i="0" dirty="0" smtClean="0">
                <a:solidFill>
                  <a:srgbClr val="474747"/>
                </a:solidFill>
                <a:effectLst/>
                <a:latin typeface="opensansregular"/>
              </a:rPr>
              <a:t>Կազմակերպիչ</a:t>
            </a:r>
            <a:r>
              <a:rPr lang="hy-AM" sz="3600" dirty="0" smtClean="0">
                <a:solidFill>
                  <a:srgbClr val="474747"/>
                </a:solidFill>
                <a:latin typeface="opensansregular"/>
              </a:rPr>
              <a:t>՝ Մխիթար Սեբաստացի կրթահամալիր</a:t>
            </a:r>
            <a:endParaRPr lang="en-US" sz="3600" dirty="0">
              <a:solidFill>
                <a:srgbClr val="474747"/>
              </a:solidFill>
              <a:latin typeface="opensansregular"/>
            </a:endParaRPr>
          </a:p>
          <a:p>
            <a:r>
              <a:rPr lang="en-US" sz="3600" dirty="0" smtClean="0"/>
              <a:t>Organizer: “</a:t>
            </a:r>
            <a:r>
              <a:rPr lang="en-US" sz="3600" dirty="0" err="1" smtClean="0"/>
              <a:t>Mkhitar</a:t>
            </a:r>
            <a:r>
              <a:rPr lang="en-US" sz="3600" dirty="0" smtClean="0"/>
              <a:t> </a:t>
            </a:r>
            <a:r>
              <a:rPr lang="en-US" sz="3600" dirty="0" err="1" smtClean="0"/>
              <a:t>Sebastatsi</a:t>
            </a:r>
            <a:r>
              <a:rPr lang="en-US" sz="3600" dirty="0" smtClean="0"/>
              <a:t>” </a:t>
            </a:r>
            <a:r>
              <a:rPr lang="en-US" sz="3600" dirty="0" err="1" smtClean="0"/>
              <a:t>Educomplex</a:t>
            </a:r>
            <a:r>
              <a:rPr lang="en-US" sz="3600" dirty="0" smtClean="0"/>
              <a:t/>
            </a:r>
            <a:br>
              <a:rPr lang="en-US" sz="3600" dirty="0" smtClean="0"/>
            </a:br>
            <a:r>
              <a:rPr lang="hy-AM" sz="3600" b="1" dirty="0"/>
              <a:t> </a:t>
            </a:r>
            <a:endParaRPr lang="hy-AM" sz="3600" b="1" dirty="0" smtClean="0"/>
          </a:p>
          <a:p>
            <a:r>
              <a:rPr lang="hy-AM" sz="3600" dirty="0" smtClean="0"/>
              <a:t>Աջակիցներ</a:t>
            </a:r>
            <a:r>
              <a:rPr lang="hy-AM" sz="3600" dirty="0"/>
              <a:t>` ՀՀ ԿԳ նախարարություն, ՀՀ </a:t>
            </a:r>
            <a:r>
              <a:rPr lang="hy-AM" sz="3600" dirty="0" smtClean="0"/>
              <a:t>Բնապահպանության</a:t>
            </a:r>
            <a:r>
              <a:rPr lang="hy-AM" sz="3600" dirty="0"/>
              <a:t> նախարարություն</a:t>
            </a:r>
          </a:p>
          <a:p>
            <a:endParaRPr lang="hy-AM" sz="3600" dirty="0" smtClean="0"/>
          </a:p>
          <a:p>
            <a:r>
              <a:rPr lang="en-US" sz="3600" dirty="0" smtClean="0"/>
              <a:t>Supporters</a:t>
            </a:r>
            <a:r>
              <a:rPr lang="en-US" sz="3600" dirty="0"/>
              <a:t>: Ministry of ES of Ra, Ministry of Nature Protection of RA</a:t>
            </a:r>
            <a:endParaRPr lang="en-US" sz="3600" b="0" i="0" dirty="0" smtClean="0">
              <a:solidFill>
                <a:srgbClr val="474747"/>
              </a:solidFill>
              <a:effectLst/>
              <a:latin typeface="opensansregular"/>
            </a:endParaRPr>
          </a:p>
          <a:p>
            <a:endParaRPr lang="en-US" sz="4400" dirty="0" smtClean="0">
              <a:solidFill>
                <a:srgbClr val="474747"/>
              </a:solidFill>
              <a:latin typeface="opensansregular"/>
            </a:endParaRPr>
          </a:p>
        </p:txBody>
      </p:sp>
    </p:spTree>
    <p:extLst>
      <p:ext uri="{BB962C8B-B14F-4D97-AF65-F5344CB8AC3E}">
        <p14:creationId xmlns:p14="http://schemas.microsoft.com/office/powerpoint/2010/main" val="42377792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2" descr="http://eco.mskh.am/wp-content/uploads/2018/03/ekoturr1-235x152.jpg"/>
          <p:cNvSpPr>
            <a:spLocks noChangeAspect="1" noChangeArrowheads="1"/>
          </p:cNvSpPr>
          <p:nvPr/>
        </p:nvSpPr>
        <p:spPr bwMode="auto">
          <a:xfrm>
            <a:off x="63500" y="-1365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Rectangle 5"/>
          <p:cNvSpPr/>
          <p:nvPr/>
        </p:nvSpPr>
        <p:spPr>
          <a:xfrm>
            <a:off x="743752" y="784661"/>
            <a:ext cx="10805375" cy="1754326"/>
          </a:xfrm>
          <a:prstGeom prst="rect">
            <a:avLst/>
          </a:prstGeom>
        </p:spPr>
        <p:txBody>
          <a:bodyPr wrap="square">
            <a:spAutoFit/>
          </a:bodyPr>
          <a:lstStyle/>
          <a:p>
            <a:r>
              <a:rPr lang="hy-AM" b="0" i="0" dirty="0" smtClean="0">
                <a:solidFill>
                  <a:srgbClr val="474747"/>
                </a:solidFill>
                <a:effectLst/>
                <a:latin typeface="opensansregular"/>
              </a:rPr>
              <a:t>Էկոտուրի նպատակը՝  հայաստանյան արդիական բնապահպանական խնդիրները հեղինակային հանրակրթական ծրագրի բովանդակության մեջ ներառել, տարատարիք սովորողների ուսումնական նախագծերի միջոցով հանրության ուշադրությունը սևեռել բնապահպանական խնդիրների վրա, այդ խնդիրների լուծման ուղղությամբ ջանքեր գործադրել, էկոկրթական կամուրջներ, էկոկրթական փոխանակումներ իրականացնել՝ շրջակա միջավայրը բարելավելով ուսումնական աշխատանքներով։</a:t>
            </a:r>
            <a:endParaRPr lang="en-US" dirty="0"/>
          </a:p>
        </p:txBody>
      </p:sp>
      <p:sp>
        <p:nvSpPr>
          <p:cNvPr id="7" name="Rectangle 6"/>
          <p:cNvSpPr/>
          <p:nvPr/>
        </p:nvSpPr>
        <p:spPr>
          <a:xfrm>
            <a:off x="721213" y="3486492"/>
            <a:ext cx="10805375" cy="369332"/>
          </a:xfrm>
          <a:prstGeom prst="rect">
            <a:avLst/>
          </a:prstGeom>
        </p:spPr>
        <p:txBody>
          <a:bodyPr wrap="square">
            <a:spAutoFit/>
          </a:bodyPr>
          <a:lstStyle/>
          <a:p>
            <a:endParaRPr lang="en-US" dirty="0"/>
          </a:p>
        </p:txBody>
      </p:sp>
      <p:sp>
        <p:nvSpPr>
          <p:cNvPr id="8" name="Rectangle 7"/>
          <p:cNvSpPr/>
          <p:nvPr/>
        </p:nvSpPr>
        <p:spPr>
          <a:xfrm>
            <a:off x="676137" y="3867149"/>
            <a:ext cx="10760295" cy="2308324"/>
          </a:xfrm>
          <a:prstGeom prst="rect">
            <a:avLst/>
          </a:prstGeom>
        </p:spPr>
        <p:txBody>
          <a:bodyPr wrap="square">
            <a:spAutoFit/>
          </a:bodyPr>
          <a:lstStyle/>
          <a:p>
            <a:r>
              <a:rPr lang="hy-AM" b="0" i="0" dirty="0" smtClean="0">
                <a:solidFill>
                  <a:srgbClr val="474747"/>
                </a:solidFill>
                <a:effectLst/>
                <a:latin typeface="opensansregular"/>
              </a:rPr>
              <a:t>Էկոտուրին մասնակցում են Հայաստանի,  Վրաստանի, Արցախի և այլ երկրների հանրակրթական դպրոցների խմբերը՝  ներկայացնելով  շրջակա միջավայրի բարելավման գործնական նախագիծ:</a:t>
            </a:r>
            <a:endParaRPr lang="en-US" b="0" i="0" dirty="0" smtClean="0">
              <a:solidFill>
                <a:srgbClr val="474747"/>
              </a:solidFill>
              <a:effectLst/>
              <a:latin typeface="opensansregular"/>
            </a:endParaRPr>
          </a:p>
          <a:p>
            <a:endParaRPr lang="en-US" b="0" i="0" dirty="0" smtClean="0">
              <a:solidFill>
                <a:srgbClr val="474747"/>
              </a:solidFill>
              <a:effectLst/>
              <a:latin typeface="opensansregular"/>
            </a:endParaRPr>
          </a:p>
          <a:p>
            <a:r>
              <a:rPr lang="en-US" b="0" i="0" dirty="0" smtClean="0">
                <a:solidFill>
                  <a:srgbClr val="474747"/>
                </a:solidFill>
                <a:effectLst/>
                <a:latin typeface="opensansregular"/>
              </a:rPr>
              <a:t>Groups of learners from Armenia, Georgia,  </a:t>
            </a:r>
            <a:r>
              <a:rPr lang="en-US" b="0" i="0" dirty="0" err="1" smtClean="0">
                <a:solidFill>
                  <a:srgbClr val="474747"/>
                </a:solidFill>
                <a:effectLst/>
                <a:latin typeface="opensansregular"/>
              </a:rPr>
              <a:t>Artsakh</a:t>
            </a:r>
            <a:r>
              <a:rPr lang="en-US" b="0" i="0" dirty="0" smtClean="0">
                <a:solidFill>
                  <a:srgbClr val="474747"/>
                </a:solidFill>
                <a:effectLst/>
                <a:latin typeface="opensansregular"/>
              </a:rPr>
              <a:t> (</a:t>
            </a:r>
            <a:r>
              <a:rPr lang="en-US" b="0" i="0" dirty="0" err="1" smtClean="0">
                <a:solidFill>
                  <a:srgbClr val="474747"/>
                </a:solidFill>
                <a:effectLst/>
                <a:latin typeface="opensansregular"/>
              </a:rPr>
              <a:t>Nagorno</a:t>
            </a:r>
            <a:r>
              <a:rPr lang="en-US" b="0" i="0" dirty="0" smtClean="0">
                <a:solidFill>
                  <a:srgbClr val="474747"/>
                </a:solidFill>
                <a:effectLst/>
                <a:latin typeface="opensansregular"/>
              </a:rPr>
              <a:t> </a:t>
            </a:r>
            <a:r>
              <a:rPr lang="en-US" b="0" i="0" dirty="0" err="1" smtClean="0">
                <a:solidFill>
                  <a:srgbClr val="474747"/>
                </a:solidFill>
                <a:effectLst/>
                <a:latin typeface="opensansregular"/>
              </a:rPr>
              <a:t>Karabakh</a:t>
            </a:r>
            <a:r>
              <a:rPr lang="en-US" b="0" i="0" dirty="0" smtClean="0">
                <a:solidFill>
                  <a:srgbClr val="474747"/>
                </a:solidFill>
                <a:effectLst/>
                <a:latin typeface="opensansregular"/>
              </a:rPr>
              <a:t>) and other countries participate in the project, presenting a practical environmental improvement project.</a:t>
            </a:r>
          </a:p>
          <a:p>
            <a:endParaRPr lang="en-US" b="0" i="0" dirty="0" smtClean="0">
              <a:solidFill>
                <a:srgbClr val="474747"/>
              </a:solidFill>
              <a:effectLst/>
              <a:latin typeface="opensansregular"/>
            </a:endParaRPr>
          </a:p>
          <a:p>
            <a:endParaRPr lang="en-US" dirty="0"/>
          </a:p>
        </p:txBody>
      </p:sp>
      <p:sp>
        <p:nvSpPr>
          <p:cNvPr id="10" name="Rectangle 9"/>
          <p:cNvSpPr/>
          <p:nvPr/>
        </p:nvSpPr>
        <p:spPr>
          <a:xfrm>
            <a:off x="766293" y="2551837"/>
            <a:ext cx="10953482" cy="923330"/>
          </a:xfrm>
          <a:prstGeom prst="rect">
            <a:avLst/>
          </a:prstGeom>
        </p:spPr>
        <p:txBody>
          <a:bodyPr wrap="square">
            <a:spAutoFit/>
          </a:bodyPr>
          <a:lstStyle/>
          <a:p>
            <a:r>
              <a:rPr lang="en-US" b="0" i="0" dirty="0" smtClean="0">
                <a:solidFill>
                  <a:srgbClr val="333333"/>
                </a:solidFill>
                <a:effectLst/>
                <a:latin typeface="Arian AMU"/>
              </a:rPr>
              <a:t>The Eco Tour aim is drawing public attention to problems of nature protection, solution to nature protection problems with the help of educational projects, establishing-strengthening bridges of ecological education, carrying out eco-educational exchange programs, improving environment.</a:t>
            </a:r>
            <a:endParaRPr lang="en-US" dirty="0"/>
          </a:p>
        </p:txBody>
      </p:sp>
    </p:spTree>
    <p:extLst>
      <p:ext uri="{BB962C8B-B14F-4D97-AF65-F5344CB8AC3E}">
        <p14:creationId xmlns:p14="http://schemas.microsoft.com/office/powerpoint/2010/main" val="40511943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92428" y="360608"/>
            <a:ext cx="8551572" cy="5632311"/>
          </a:xfrm>
          <a:prstGeom prst="rect">
            <a:avLst/>
          </a:prstGeom>
        </p:spPr>
        <p:txBody>
          <a:bodyPr wrap="square">
            <a:spAutoFit/>
          </a:bodyPr>
          <a:lstStyle/>
          <a:p>
            <a:r>
              <a:rPr lang="en-US" sz="3600" b="1" i="1" dirty="0"/>
              <a:t>Work Order and Schedule</a:t>
            </a:r>
            <a:endParaRPr lang="en-US" sz="3600" dirty="0"/>
          </a:p>
          <a:p>
            <a:pPr>
              <a:buFont typeface="Arial" panose="020B0604020202020204" pitchFamily="34" charset="0"/>
              <a:buChar char="•"/>
            </a:pPr>
            <a:r>
              <a:rPr lang="en-US" sz="3600" dirty="0"/>
              <a:t>Spreading the Eco Tour idea and program –from May 2017 to May 2018</a:t>
            </a:r>
            <a:br>
              <a:rPr lang="en-US" sz="3600" dirty="0"/>
            </a:br>
            <a:r>
              <a:rPr lang="en-US" sz="3600" dirty="0"/>
              <a:t>Presenting Eco Tour projects</a:t>
            </a:r>
          </a:p>
          <a:p>
            <a:pPr>
              <a:buFont typeface="Arial" panose="020B0604020202020204" pitchFamily="34" charset="0"/>
              <a:buChar char="•"/>
            </a:pPr>
            <a:r>
              <a:rPr lang="en-US" sz="3600" dirty="0"/>
              <a:t>Involving new partners</a:t>
            </a:r>
          </a:p>
          <a:p>
            <a:pPr>
              <a:buFont typeface="Arial" panose="020B0604020202020204" pitchFamily="34" charset="0"/>
              <a:buChar char="•"/>
            </a:pPr>
            <a:r>
              <a:rPr lang="en-US" sz="3600" dirty="0"/>
              <a:t>Meeting specialists working in the field of nature protection</a:t>
            </a:r>
          </a:p>
          <a:p>
            <a:pPr>
              <a:buFont typeface="Arial" panose="020B0604020202020204" pitchFamily="34" charset="0"/>
              <a:buChar char="•"/>
            </a:pPr>
            <a:r>
              <a:rPr lang="en-US" sz="3600" dirty="0"/>
              <a:t>We take part in Eco Tour special events: Water </a:t>
            </a:r>
            <a:r>
              <a:rPr lang="en-US" sz="3600" dirty="0" smtClean="0"/>
              <a:t>Day </a:t>
            </a:r>
            <a:r>
              <a:rPr lang="en-US" sz="3600" dirty="0"/>
              <a:t>in the world, The Earth </a:t>
            </a:r>
            <a:r>
              <a:rPr lang="en-US" sz="3600" dirty="0" smtClean="0"/>
              <a:t>Day, World Environment Day</a:t>
            </a:r>
            <a:endParaRPr lang="en-US" sz="3600" dirty="0"/>
          </a:p>
        </p:txBody>
      </p:sp>
    </p:spTree>
    <p:extLst>
      <p:ext uri="{BB962C8B-B14F-4D97-AF65-F5344CB8AC3E}">
        <p14:creationId xmlns:p14="http://schemas.microsoft.com/office/powerpoint/2010/main" val="34816907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88640" y="699828"/>
            <a:ext cx="11513713" cy="5632311"/>
          </a:xfrm>
          <a:prstGeom prst="rect">
            <a:avLst/>
          </a:prstGeom>
        </p:spPr>
        <p:txBody>
          <a:bodyPr wrap="square">
            <a:spAutoFit/>
          </a:bodyPr>
          <a:lstStyle/>
          <a:p>
            <a:r>
              <a:rPr lang="hy-AM" b="1" i="0" dirty="0" smtClean="0">
                <a:solidFill>
                  <a:srgbClr val="474747"/>
                </a:solidFill>
                <a:effectLst/>
                <a:latin typeface="opensansregular"/>
              </a:rPr>
              <a:t>Էկոտուր 2018–ի թեմաները</a:t>
            </a:r>
            <a:r>
              <a:rPr lang="en-US" b="1" i="0" dirty="0" smtClean="0">
                <a:solidFill>
                  <a:srgbClr val="474747"/>
                </a:solidFill>
                <a:effectLst/>
                <a:latin typeface="opensansregular"/>
              </a:rPr>
              <a:t>, </a:t>
            </a:r>
            <a:r>
              <a:rPr lang="hy-AM" b="1" dirty="0" smtClean="0">
                <a:solidFill>
                  <a:srgbClr val="474747"/>
                </a:solidFill>
                <a:latin typeface="opensansregular"/>
              </a:rPr>
              <a:t>ուղղությունները-</a:t>
            </a:r>
            <a:r>
              <a:rPr lang="en-US" b="1" dirty="0">
                <a:solidFill>
                  <a:srgbClr val="474747"/>
                </a:solidFill>
                <a:latin typeface="opensansregular"/>
              </a:rPr>
              <a:t> </a:t>
            </a:r>
            <a:r>
              <a:rPr lang="en-US" b="1" dirty="0" smtClean="0">
                <a:solidFill>
                  <a:srgbClr val="474747"/>
                </a:solidFill>
                <a:latin typeface="opensansregular"/>
              </a:rPr>
              <a:t>The topics and direction</a:t>
            </a:r>
            <a:r>
              <a:rPr lang="ru-RU" b="1" dirty="0" smtClean="0">
                <a:solidFill>
                  <a:srgbClr val="474747"/>
                </a:solidFill>
                <a:latin typeface="opensansregular"/>
              </a:rPr>
              <a:t> </a:t>
            </a:r>
            <a:r>
              <a:rPr lang="en-US" b="1" dirty="0" smtClean="0">
                <a:solidFill>
                  <a:srgbClr val="474747"/>
                </a:solidFill>
                <a:latin typeface="opensansregular"/>
              </a:rPr>
              <a:t>of Eco Tour 2018</a:t>
            </a:r>
            <a:endParaRPr lang="hy-AM" b="0" i="0" dirty="0" smtClean="0">
              <a:solidFill>
                <a:srgbClr val="474747"/>
              </a:solidFill>
              <a:effectLst/>
              <a:latin typeface="opensansregular"/>
            </a:endParaRPr>
          </a:p>
          <a:p>
            <a:pPr>
              <a:buFont typeface="Arial" panose="020B0604020202020204" pitchFamily="34" charset="0"/>
              <a:buChar char="•"/>
            </a:pPr>
            <a:r>
              <a:rPr lang="hy-AM" b="0" i="0" dirty="0" smtClean="0">
                <a:solidFill>
                  <a:srgbClr val="474747"/>
                </a:solidFill>
                <a:effectLst/>
                <a:latin typeface="opensansregular"/>
              </a:rPr>
              <a:t>«Դպրոցական բակը պարտեզ» նախագիծ</a:t>
            </a:r>
            <a:r>
              <a:rPr lang="en-US" b="0" i="0" dirty="0" smtClean="0">
                <a:solidFill>
                  <a:srgbClr val="474747"/>
                </a:solidFill>
                <a:effectLst/>
                <a:latin typeface="opensansregular"/>
              </a:rPr>
              <a:t> - </a:t>
            </a:r>
            <a:r>
              <a:rPr lang="en-US" dirty="0"/>
              <a:t>“School Yard is a School Garden</a:t>
            </a:r>
            <a:r>
              <a:rPr lang="en-US" dirty="0" smtClean="0"/>
              <a:t>” project</a:t>
            </a:r>
            <a:endParaRPr lang="hy-AM" b="0" i="0" dirty="0" smtClean="0">
              <a:solidFill>
                <a:srgbClr val="474747"/>
              </a:solidFill>
              <a:effectLst/>
              <a:latin typeface="opensansregular"/>
            </a:endParaRPr>
          </a:p>
          <a:p>
            <a:pPr>
              <a:buFont typeface="Arial" panose="020B0604020202020204" pitchFamily="34" charset="0"/>
              <a:buChar char="•"/>
            </a:pPr>
            <a:r>
              <a:rPr lang="hy-AM" b="0" i="0" dirty="0" smtClean="0">
                <a:solidFill>
                  <a:srgbClr val="474747"/>
                </a:solidFill>
                <a:effectLst/>
                <a:latin typeface="opensansregular"/>
              </a:rPr>
              <a:t>«Կրթական պարտեզ բնակելի արվարձանում»</a:t>
            </a:r>
            <a:r>
              <a:rPr lang="hy-AM" b="0" i="0" u="none" strike="noStrike" dirty="0" smtClean="0">
                <a:solidFill>
                  <a:srgbClr val="0E9158"/>
                </a:solidFill>
                <a:effectLst/>
                <a:latin typeface="opensansregular"/>
                <a:hlinkClick r:id="rId2"/>
              </a:rPr>
              <a:t> Սարալանջ</a:t>
            </a:r>
            <a:r>
              <a:rPr lang="en-US" b="0" i="0" u="none" strike="noStrike" dirty="0" smtClean="0">
                <a:solidFill>
                  <a:srgbClr val="0E9158"/>
                </a:solidFill>
                <a:effectLst/>
                <a:latin typeface="opensansregular"/>
              </a:rPr>
              <a:t> </a:t>
            </a:r>
            <a:r>
              <a:rPr lang="en-US" dirty="0"/>
              <a:t>"Educational Garden in the </a:t>
            </a:r>
            <a:r>
              <a:rPr lang="en-US" dirty="0" smtClean="0"/>
              <a:t>Residential </a:t>
            </a:r>
            <a:r>
              <a:rPr lang="en-US" dirty="0"/>
              <a:t>Suburb", "Hillside"</a:t>
            </a:r>
          </a:p>
          <a:p>
            <a:endParaRPr lang="hy-AM" b="0" i="0" dirty="0" smtClean="0">
              <a:solidFill>
                <a:srgbClr val="474747"/>
              </a:solidFill>
              <a:effectLst/>
              <a:latin typeface="opensansregular"/>
            </a:endParaRPr>
          </a:p>
          <a:p>
            <a:pPr>
              <a:buFont typeface="Arial" panose="020B0604020202020204" pitchFamily="34" charset="0"/>
              <a:buChar char="•"/>
            </a:pPr>
            <a:r>
              <a:rPr lang="hy-AM" b="0" i="0" u="none" strike="noStrike" dirty="0" smtClean="0">
                <a:solidFill>
                  <a:srgbClr val="0E9158"/>
                </a:solidFill>
                <a:effectLst/>
                <a:latin typeface="opensansregular"/>
                <a:hlinkClick r:id="rId3"/>
              </a:rPr>
              <a:t>Թափոնների </a:t>
            </a:r>
            <a:r>
              <a:rPr lang="hy-AM" b="0" i="0" u="none" strike="noStrike" dirty="0" smtClean="0">
                <a:solidFill>
                  <a:srgbClr val="0E9158"/>
                </a:solidFill>
                <a:effectLst/>
                <a:latin typeface="opensansregular"/>
                <a:hlinkClick r:id="rId3"/>
              </a:rPr>
              <a:t>տեսակավորում, վերամշակում,</a:t>
            </a:r>
            <a:r>
              <a:rPr lang="hy-AM" b="0" i="0" dirty="0" smtClean="0">
                <a:solidFill>
                  <a:srgbClr val="474747"/>
                </a:solidFill>
                <a:effectLst/>
                <a:latin typeface="opensansregular"/>
              </a:rPr>
              <a:t> կոմպոստ - </a:t>
            </a:r>
            <a:r>
              <a:rPr lang="en-US" dirty="0"/>
              <a:t>Recycling </a:t>
            </a:r>
            <a:r>
              <a:rPr lang="en-US" dirty="0" smtClean="0"/>
              <a:t>wastes</a:t>
            </a:r>
            <a:r>
              <a:rPr lang="hy-AM" dirty="0" smtClean="0"/>
              <a:t>, </a:t>
            </a:r>
            <a:r>
              <a:rPr lang="en-US" dirty="0" smtClean="0"/>
              <a:t>compost</a:t>
            </a:r>
          </a:p>
          <a:p>
            <a:endParaRPr lang="hy-AM" b="0" i="0" dirty="0" smtClean="0">
              <a:solidFill>
                <a:srgbClr val="474747"/>
              </a:solidFill>
              <a:effectLst/>
              <a:latin typeface="opensansregular"/>
            </a:endParaRPr>
          </a:p>
          <a:p>
            <a:pPr>
              <a:buFont typeface="Arial" panose="020B0604020202020204" pitchFamily="34" charset="0"/>
              <a:buChar char="•"/>
            </a:pPr>
            <a:r>
              <a:rPr lang="hy-AM" b="0" i="0" dirty="0" smtClean="0">
                <a:solidFill>
                  <a:srgbClr val="474747"/>
                </a:solidFill>
                <a:effectLst/>
                <a:latin typeface="opensansregular"/>
              </a:rPr>
              <a:t>2800 խնդրով Երևան՝</a:t>
            </a:r>
            <a:r>
              <a:rPr lang="en-US" b="0" i="0" dirty="0" smtClean="0">
                <a:solidFill>
                  <a:srgbClr val="474747"/>
                </a:solidFill>
                <a:effectLst/>
                <a:latin typeface="opensansregular"/>
              </a:rPr>
              <a:t>- 2800 issues of Yerevan,</a:t>
            </a:r>
            <a:r>
              <a:rPr lang="hy-AM" b="0" i="0" dirty="0" smtClean="0">
                <a:solidFill>
                  <a:srgbClr val="474747"/>
                </a:solidFill>
                <a:effectLst/>
                <a:latin typeface="opensansregular"/>
              </a:rPr>
              <a:t/>
            </a:r>
            <a:br>
              <a:rPr lang="hy-AM" b="0" i="0" dirty="0" smtClean="0">
                <a:solidFill>
                  <a:srgbClr val="474747"/>
                </a:solidFill>
                <a:effectLst/>
                <a:latin typeface="opensansregular"/>
              </a:rPr>
            </a:br>
            <a:r>
              <a:rPr lang="hy-AM" b="0" i="0" u="none" strike="noStrike" dirty="0" smtClean="0">
                <a:solidFill>
                  <a:srgbClr val="0E9158"/>
                </a:solidFill>
                <a:effectLst/>
                <a:latin typeface="opensansregular"/>
                <a:hlinkClick r:id="rId4"/>
              </a:rPr>
              <a:t>«Ծառերը որպես բնության հուշարձաններ»</a:t>
            </a:r>
            <a:r>
              <a:rPr lang="en-US" b="0" i="0" u="none" strike="noStrike" dirty="0" smtClean="0">
                <a:solidFill>
                  <a:srgbClr val="0E9158"/>
                </a:solidFill>
                <a:effectLst/>
                <a:latin typeface="opensansregular"/>
              </a:rPr>
              <a:t>- Trees as </a:t>
            </a:r>
            <a:r>
              <a:rPr lang="en-US" dirty="0" smtClean="0">
                <a:solidFill>
                  <a:srgbClr val="0E9158"/>
                </a:solidFill>
                <a:latin typeface="opensansregular"/>
              </a:rPr>
              <a:t>the</a:t>
            </a:r>
            <a:r>
              <a:rPr lang="en-US" b="0" i="0" u="none" strike="noStrike" dirty="0" smtClean="0">
                <a:solidFill>
                  <a:srgbClr val="0E9158"/>
                </a:solidFill>
                <a:effectLst/>
                <a:latin typeface="opensansregular"/>
              </a:rPr>
              <a:t> monuments of nature</a:t>
            </a:r>
            <a:r>
              <a:rPr lang="hy-AM" b="0" i="0" dirty="0" smtClean="0">
                <a:solidFill>
                  <a:srgbClr val="474747"/>
                </a:solidFill>
                <a:effectLst/>
                <a:latin typeface="opensansregular"/>
              </a:rPr>
              <a:t/>
            </a:r>
            <a:br>
              <a:rPr lang="hy-AM" b="0" i="0" dirty="0" smtClean="0">
                <a:solidFill>
                  <a:srgbClr val="474747"/>
                </a:solidFill>
                <a:effectLst/>
                <a:latin typeface="opensansregular"/>
              </a:rPr>
            </a:br>
            <a:r>
              <a:rPr lang="hy-AM" b="0" i="0" dirty="0" smtClean="0">
                <a:solidFill>
                  <a:srgbClr val="474747"/>
                </a:solidFill>
                <a:effectLst/>
                <a:latin typeface="opensansregular"/>
              </a:rPr>
              <a:t>Գարնանային էտ</a:t>
            </a:r>
            <a:r>
              <a:rPr lang="en-US" b="0" i="0" dirty="0" smtClean="0">
                <a:solidFill>
                  <a:srgbClr val="474747"/>
                </a:solidFill>
                <a:effectLst/>
                <a:latin typeface="opensansregular"/>
              </a:rPr>
              <a:t> –Spring prune</a:t>
            </a:r>
          </a:p>
          <a:p>
            <a:pPr>
              <a:buFont typeface="Arial" panose="020B0604020202020204" pitchFamily="34" charset="0"/>
              <a:buChar char="•"/>
            </a:pPr>
            <a:r>
              <a:rPr lang="hy-AM" b="0" i="0" dirty="0" smtClean="0">
                <a:solidFill>
                  <a:srgbClr val="474747"/>
                </a:solidFill>
                <a:effectLst/>
                <a:latin typeface="opensansregular"/>
              </a:rPr>
              <a:t>Գերեզմաններ</a:t>
            </a:r>
            <a:r>
              <a:rPr lang="en-US" b="0" i="0" dirty="0" smtClean="0">
                <a:solidFill>
                  <a:srgbClr val="474747"/>
                </a:solidFill>
                <a:effectLst/>
                <a:latin typeface="opensansregular"/>
              </a:rPr>
              <a:t>-Graves</a:t>
            </a:r>
            <a:r>
              <a:rPr lang="hy-AM" b="0" i="0" dirty="0" smtClean="0">
                <a:solidFill>
                  <a:srgbClr val="474747"/>
                </a:solidFill>
                <a:effectLst/>
                <a:latin typeface="opensansregular"/>
              </a:rPr>
              <a:t/>
            </a:r>
            <a:br>
              <a:rPr lang="hy-AM" b="0" i="0" dirty="0" smtClean="0">
                <a:solidFill>
                  <a:srgbClr val="474747"/>
                </a:solidFill>
                <a:effectLst/>
                <a:latin typeface="opensansregular"/>
              </a:rPr>
            </a:br>
            <a:r>
              <a:rPr lang="hy-AM" b="0" i="0" dirty="0" smtClean="0">
                <a:solidFill>
                  <a:srgbClr val="474747"/>
                </a:solidFill>
                <a:effectLst/>
                <a:latin typeface="opensansregular"/>
              </a:rPr>
              <a:t>Բլուրները</a:t>
            </a:r>
            <a:r>
              <a:rPr lang="en-US" b="0" i="0" dirty="0" smtClean="0">
                <a:solidFill>
                  <a:srgbClr val="474747"/>
                </a:solidFill>
                <a:effectLst/>
                <a:latin typeface="opensansregular"/>
              </a:rPr>
              <a:t>-Hills</a:t>
            </a:r>
            <a:r>
              <a:rPr lang="hy-AM" b="0" i="0" dirty="0" smtClean="0">
                <a:solidFill>
                  <a:srgbClr val="474747"/>
                </a:solidFill>
                <a:effectLst/>
                <a:latin typeface="opensansregular"/>
              </a:rPr>
              <a:t/>
            </a:r>
            <a:br>
              <a:rPr lang="hy-AM" b="0" i="0" dirty="0" smtClean="0">
                <a:solidFill>
                  <a:srgbClr val="474747"/>
                </a:solidFill>
                <a:effectLst/>
                <a:latin typeface="opensansregular"/>
              </a:rPr>
            </a:br>
            <a:r>
              <a:rPr lang="hy-AM" b="0" i="0" dirty="0" smtClean="0">
                <a:solidFill>
                  <a:srgbClr val="474747"/>
                </a:solidFill>
                <a:effectLst/>
                <a:latin typeface="opensansregular"/>
              </a:rPr>
              <a:t>Լքված շինություններ</a:t>
            </a:r>
            <a:r>
              <a:rPr lang="en-US" b="0" i="0" dirty="0" smtClean="0">
                <a:solidFill>
                  <a:srgbClr val="474747"/>
                </a:solidFill>
                <a:effectLst/>
                <a:latin typeface="opensansregular"/>
              </a:rPr>
              <a:t>-</a:t>
            </a:r>
            <a:r>
              <a:rPr lang="en-US" dirty="0"/>
              <a:t>Abandoned Constructions</a:t>
            </a:r>
          </a:p>
          <a:p>
            <a:r>
              <a:rPr lang="hy-AM" b="0" i="0" dirty="0" smtClean="0">
                <a:solidFill>
                  <a:srgbClr val="474747"/>
                </a:solidFill>
                <a:effectLst/>
                <a:latin typeface="opensansregular"/>
              </a:rPr>
              <a:t/>
            </a:r>
            <a:br>
              <a:rPr lang="hy-AM" b="0" i="0" dirty="0" smtClean="0">
                <a:solidFill>
                  <a:srgbClr val="474747"/>
                </a:solidFill>
                <a:effectLst/>
                <a:latin typeface="opensansregular"/>
              </a:rPr>
            </a:br>
            <a:r>
              <a:rPr lang="hy-AM" b="0" i="0" u="none" strike="noStrike" dirty="0" smtClean="0">
                <a:solidFill>
                  <a:srgbClr val="0E9158"/>
                </a:solidFill>
                <a:effectLst/>
                <a:latin typeface="opensansregular"/>
                <a:hlinkClick r:id="rId5"/>
              </a:rPr>
              <a:t>Գետը համայնքում» նախագիծ</a:t>
            </a:r>
            <a:r>
              <a:rPr lang="hy-AM" b="0" i="0" u="none" strike="noStrike" dirty="0" smtClean="0">
                <a:solidFill>
                  <a:srgbClr val="0E9158"/>
                </a:solidFill>
                <a:effectLst/>
                <a:latin typeface="opensansregular"/>
              </a:rPr>
              <a:t>  - </a:t>
            </a:r>
            <a:r>
              <a:rPr lang="en-US" dirty="0" smtClean="0">
                <a:solidFill>
                  <a:srgbClr val="0E9158"/>
                </a:solidFill>
                <a:latin typeface="opensansregular"/>
              </a:rPr>
              <a:t>R</a:t>
            </a:r>
            <a:r>
              <a:rPr lang="en-US" b="0" i="0" u="none" strike="noStrike" dirty="0" smtClean="0">
                <a:solidFill>
                  <a:srgbClr val="0E9158"/>
                </a:solidFill>
                <a:effectLst/>
                <a:latin typeface="opensansregular"/>
              </a:rPr>
              <a:t>iver in the community project (about river </a:t>
            </a:r>
            <a:r>
              <a:rPr lang="en-US" b="0" i="0" u="none" strike="noStrike" dirty="0" smtClean="0">
                <a:solidFill>
                  <a:srgbClr val="0E9158"/>
                </a:solidFill>
                <a:effectLst/>
                <a:latin typeface="opensansregular"/>
              </a:rPr>
              <a:t>pollution</a:t>
            </a:r>
            <a:r>
              <a:rPr lang="en-US" b="0" i="0" u="none" strike="noStrike" dirty="0" smtClean="0">
                <a:solidFill>
                  <a:srgbClr val="0E9158"/>
                </a:solidFill>
                <a:effectLst/>
                <a:latin typeface="opensansregular"/>
              </a:rPr>
              <a:t>)</a:t>
            </a:r>
            <a:r>
              <a:rPr lang="hy-AM" b="0" i="0" dirty="0" smtClean="0">
                <a:solidFill>
                  <a:srgbClr val="474747"/>
                </a:solidFill>
                <a:effectLst/>
                <a:latin typeface="opensansregular"/>
              </a:rPr>
              <a:t/>
            </a:r>
            <a:br>
              <a:rPr lang="hy-AM" b="0" i="0" dirty="0" smtClean="0">
                <a:solidFill>
                  <a:srgbClr val="474747"/>
                </a:solidFill>
                <a:effectLst/>
                <a:latin typeface="opensansregular"/>
              </a:rPr>
            </a:br>
            <a:r>
              <a:rPr lang="hy-AM" b="0" i="0" u="none" strike="noStrike" dirty="0" smtClean="0">
                <a:solidFill>
                  <a:srgbClr val="0E9158"/>
                </a:solidFill>
                <a:effectLst/>
                <a:latin typeface="opensansregular"/>
                <a:hlinkClick r:id="rId6"/>
              </a:rPr>
              <a:t>Բիոլճակ, կոյուղաջրեր</a:t>
            </a:r>
            <a:r>
              <a:rPr lang="en-US" b="0" i="0" u="none" strike="noStrike" dirty="0" smtClean="0">
                <a:solidFill>
                  <a:srgbClr val="0E9158"/>
                </a:solidFill>
                <a:effectLst/>
                <a:latin typeface="opensansregular"/>
              </a:rPr>
              <a:t> Bio lakes (sewages)</a:t>
            </a:r>
            <a:r>
              <a:rPr lang="hy-AM" b="0" i="0" dirty="0" smtClean="0">
                <a:solidFill>
                  <a:srgbClr val="474747"/>
                </a:solidFill>
                <a:effectLst/>
                <a:latin typeface="opensansregular"/>
              </a:rPr>
              <a:t/>
            </a:r>
            <a:br>
              <a:rPr lang="hy-AM" b="0" i="0" dirty="0" smtClean="0">
                <a:solidFill>
                  <a:srgbClr val="474747"/>
                </a:solidFill>
                <a:effectLst/>
                <a:latin typeface="opensansregular"/>
              </a:rPr>
            </a:br>
            <a:r>
              <a:rPr lang="hy-AM" b="0" i="0" dirty="0" smtClean="0">
                <a:solidFill>
                  <a:srgbClr val="474747"/>
                </a:solidFill>
                <a:effectLst/>
                <a:latin typeface="opensansregular"/>
              </a:rPr>
              <a:t>Ջրանցքներ (նշանակությունը, խնդիրները)</a:t>
            </a:r>
            <a:r>
              <a:rPr lang="en-US" b="0" i="0" dirty="0" smtClean="0">
                <a:solidFill>
                  <a:srgbClr val="474747"/>
                </a:solidFill>
                <a:effectLst/>
                <a:latin typeface="opensansregular"/>
              </a:rPr>
              <a:t> Canals (significance, problems)</a:t>
            </a:r>
            <a:r>
              <a:rPr lang="hy-AM" b="0" i="0" dirty="0" smtClean="0">
                <a:solidFill>
                  <a:srgbClr val="474747"/>
                </a:solidFill>
                <a:effectLst/>
                <a:latin typeface="opensansregular"/>
              </a:rPr>
              <a:t/>
            </a:r>
            <a:br>
              <a:rPr lang="hy-AM" b="0" i="0" dirty="0" smtClean="0">
                <a:solidFill>
                  <a:srgbClr val="474747"/>
                </a:solidFill>
                <a:effectLst/>
                <a:latin typeface="opensansregular"/>
              </a:rPr>
            </a:br>
            <a:r>
              <a:rPr lang="hy-AM" b="0" i="0" u="none" strike="noStrike" dirty="0" smtClean="0">
                <a:solidFill>
                  <a:srgbClr val="0E9158"/>
                </a:solidFill>
                <a:effectLst/>
                <a:latin typeface="opensansregular"/>
                <a:hlinkClick r:id="rId7"/>
              </a:rPr>
              <a:t>Անձրևաջրեր</a:t>
            </a:r>
            <a:r>
              <a:rPr lang="en-US" dirty="0">
                <a:solidFill>
                  <a:srgbClr val="0E9158"/>
                </a:solidFill>
                <a:latin typeface="opensansregular"/>
              </a:rPr>
              <a:t> </a:t>
            </a:r>
            <a:r>
              <a:rPr lang="en-US" dirty="0" smtClean="0">
                <a:solidFill>
                  <a:srgbClr val="0E9158"/>
                </a:solidFill>
                <a:latin typeface="opensansregular"/>
              </a:rPr>
              <a:t>Rainwater</a:t>
            </a:r>
            <a:endParaRPr lang="hy-AM" b="0" i="0" dirty="0" smtClean="0">
              <a:solidFill>
                <a:srgbClr val="474747"/>
              </a:solidFill>
              <a:effectLst/>
              <a:latin typeface="opensansregular"/>
            </a:endParaRPr>
          </a:p>
          <a:p>
            <a:pPr>
              <a:buFont typeface="Arial" panose="020B0604020202020204" pitchFamily="34" charset="0"/>
              <a:buChar char="•"/>
            </a:pPr>
            <a:r>
              <a:rPr lang="hy-AM" b="0" i="0" dirty="0" smtClean="0">
                <a:solidFill>
                  <a:srgbClr val="474747"/>
                </a:solidFill>
                <a:effectLst/>
                <a:latin typeface="opensansregular"/>
              </a:rPr>
              <a:t>Հանքարդյունաբերությունը</a:t>
            </a:r>
            <a:r>
              <a:rPr lang="en-US" b="0" i="0" dirty="0" smtClean="0">
                <a:solidFill>
                  <a:srgbClr val="474747"/>
                </a:solidFill>
                <a:effectLst/>
                <a:latin typeface="opensansregular"/>
              </a:rPr>
              <a:t>-</a:t>
            </a:r>
            <a:r>
              <a:rPr lang="en-US" dirty="0"/>
              <a:t>Mining Industry</a:t>
            </a:r>
          </a:p>
          <a:p>
            <a:endParaRPr lang="hy-AM" b="0" i="0" dirty="0">
              <a:solidFill>
                <a:srgbClr val="474747"/>
              </a:solidFill>
              <a:effectLst/>
              <a:latin typeface="opensansregular"/>
            </a:endParaRPr>
          </a:p>
        </p:txBody>
      </p:sp>
    </p:spTree>
    <p:extLst>
      <p:ext uri="{BB962C8B-B14F-4D97-AF65-F5344CB8AC3E}">
        <p14:creationId xmlns:p14="http://schemas.microsoft.com/office/powerpoint/2010/main" val="8273642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75008" y="4058871"/>
            <a:ext cx="9736428" cy="2123658"/>
          </a:xfrm>
          <a:prstGeom prst="rect">
            <a:avLst/>
          </a:prstGeom>
        </p:spPr>
        <p:txBody>
          <a:bodyPr wrap="square">
            <a:spAutoFit/>
          </a:bodyPr>
          <a:lstStyle/>
          <a:p>
            <a:r>
              <a:rPr lang="en-US" sz="4400" dirty="0"/>
              <a:t>Coordinator </a:t>
            </a:r>
            <a:r>
              <a:rPr lang="en-US" sz="4400" dirty="0" err="1"/>
              <a:t>Haykuhi</a:t>
            </a:r>
            <a:r>
              <a:rPr lang="en-US" sz="4400" dirty="0"/>
              <a:t> </a:t>
            </a:r>
            <a:r>
              <a:rPr lang="en-US" sz="4400" dirty="0" err="1"/>
              <a:t>Hovhannisyan</a:t>
            </a:r>
            <a:endParaRPr lang="en-US" sz="4400" dirty="0"/>
          </a:p>
          <a:p>
            <a:r>
              <a:rPr lang="en-US" sz="4400" dirty="0"/>
              <a:t>e-mail: </a:t>
            </a:r>
            <a:r>
              <a:rPr lang="en-US" sz="4400" dirty="0" smtClean="0"/>
              <a:t>haykuhi-hovhannisyan.mskh.am</a:t>
            </a:r>
          </a:p>
          <a:p>
            <a:pPr algn="ctr"/>
            <a:r>
              <a:rPr lang="en-US" sz="4400" dirty="0"/>
              <a:t> </a:t>
            </a:r>
            <a:r>
              <a:rPr lang="en-US" sz="4400" dirty="0" smtClean="0"/>
              <a:t>2018</a:t>
            </a:r>
            <a:endParaRPr lang="en-US" sz="4400" dirty="0"/>
          </a:p>
        </p:txBody>
      </p:sp>
      <p:sp>
        <p:nvSpPr>
          <p:cNvPr id="5" name="Rectangle 4"/>
          <p:cNvSpPr/>
          <p:nvPr/>
        </p:nvSpPr>
        <p:spPr>
          <a:xfrm>
            <a:off x="527478" y="346588"/>
            <a:ext cx="6563207" cy="1077218"/>
          </a:xfrm>
          <a:prstGeom prst="rect">
            <a:avLst/>
          </a:prstGeom>
        </p:spPr>
        <p:txBody>
          <a:bodyPr wrap="none">
            <a:spAutoFit/>
          </a:bodyPr>
          <a:lstStyle/>
          <a:p>
            <a:r>
              <a:rPr lang="hy-AM" sz="3200" b="1" dirty="0">
                <a:hlinkClick r:id="rId2"/>
              </a:rPr>
              <a:t>Մասնակցության Հայտ-</a:t>
            </a:r>
            <a:r>
              <a:rPr lang="en-US" sz="3200" b="1" dirty="0" smtClean="0">
                <a:hlinkClick r:id="rId2"/>
              </a:rPr>
              <a:t>Application</a:t>
            </a:r>
            <a:endParaRPr lang="en-US" sz="3200" b="1" dirty="0" smtClean="0"/>
          </a:p>
          <a:p>
            <a:r>
              <a:rPr lang="en-US" sz="3200" b="1" dirty="0"/>
              <a:t>http://eco.mskh.am/?page_id=8</a:t>
            </a:r>
          </a:p>
        </p:txBody>
      </p:sp>
    </p:spTree>
    <p:extLst>
      <p:ext uri="{BB962C8B-B14F-4D97-AF65-F5344CB8AC3E}">
        <p14:creationId xmlns:p14="http://schemas.microsoft.com/office/powerpoint/2010/main" val="256488785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3071</TotalTime>
  <Words>113</Words>
  <Application>Microsoft Office PowerPoint</Application>
  <PresentationFormat>Widescreen</PresentationFormat>
  <Paragraphs>35</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Arian AMU</vt:lpstr>
      <vt:lpstr>Calibri</vt:lpstr>
      <vt:lpstr>Calibri Light</vt:lpstr>
      <vt:lpstr>opensansregular</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21</cp:revision>
  <dcterms:created xsi:type="dcterms:W3CDTF">2018-04-15T16:51:45Z</dcterms:created>
  <dcterms:modified xsi:type="dcterms:W3CDTF">2018-05-05T10:40:46Z</dcterms:modified>
</cp:coreProperties>
</file>